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3" r:id="rId4"/>
  </p:sldMasterIdLst>
  <p:sldIdLst>
    <p:sldId id="257" r:id="rId5"/>
    <p:sldId id="267" r:id="rId6"/>
    <p:sldId id="268" r:id="rId7"/>
    <p:sldId id="262" r:id="rId8"/>
    <p:sldId id="263" r:id="rId9"/>
    <p:sldId id="264" r:id="rId10"/>
    <p:sldId id="265" r:id="rId11"/>
    <p:sldId id="274" r:id="rId12"/>
    <p:sldId id="272" r:id="rId13"/>
    <p:sldId id="273" r:id="rId14"/>
    <p:sldId id="266"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6/1/2021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6/1/2021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6/1/2021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6/1/2021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6/1/2021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6/1/2021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6/1/2021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6/1/2021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6/1/2021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6/1/2021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mailto:motlequ1@boe.Richmond.k12.ga.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095130"/>
            <a:ext cx="4775075" cy="1891235"/>
          </a:xfrm>
        </p:spPr>
        <p:txBody>
          <a:bodyPr>
            <a:normAutofit fontScale="90000"/>
          </a:bodyPr>
          <a:lstStyle/>
          <a:p>
            <a:r>
              <a:rPr lang="en-US" sz="2700" dirty="0">
                <a:latin typeface="Book Antiqua" panose="02040602050305030304" pitchFamily="18" charset="0"/>
              </a:rPr>
              <a:t>Assistance Please!</a:t>
            </a:r>
            <a:br>
              <a:rPr lang="en-US" sz="2700" dirty="0">
                <a:latin typeface="Book Antiqua" panose="02040602050305030304" pitchFamily="18" charset="0"/>
              </a:rPr>
            </a:br>
            <a:r>
              <a:rPr lang="en-US" sz="2700" dirty="0">
                <a:latin typeface="Book Antiqua" panose="02040602050305030304" pitchFamily="18" charset="0"/>
              </a:rPr>
              <a:t> My Child is Off Task: </a:t>
            </a:r>
            <a:br>
              <a:rPr lang="en-US" sz="2700" dirty="0">
                <a:latin typeface="Book Antiqua" panose="02040602050305030304" pitchFamily="18" charset="0"/>
              </a:rPr>
            </a:br>
            <a:br>
              <a:rPr lang="en-US" sz="2700" dirty="0">
                <a:latin typeface="Book Antiqua" panose="02040602050305030304" pitchFamily="18" charset="0"/>
              </a:rPr>
            </a:br>
            <a:r>
              <a:rPr lang="en-US" sz="2700" dirty="0">
                <a:latin typeface="Book Antiqua" panose="02040602050305030304" pitchFamily="18" charset="0"/>
              </a:rPr>
              <a:t>Promoting Self-Discipline Strategies at Home</a:t>
            </a:r>
            <a:endParaRPr lang="en-US" sz="4400" dirty="0">
              <a:solidFill>
                <a:schemeClr val="tx1"/>
              </a:solidFill>
              <a:latin typeface="Book Antiqua" panose="02040602050305030304" pitchFamily="18"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4106391"/>
            <a:ext cx="4775075" cy="607652"/>
          </a:xfrm>
        </p:spPr>
        <p:txBody>
          <a:bodyPr>
            <a:normAutofit/>
          </a:bodyPr>
          <a:lstStyle/>
          <a:p>
            <a:pPr>
              <a:spcAft>
                <a:spcPts val="600"/>
              </a:spcAft>
            </a:pPr>
            <a:endParaRPr lang="en-US" sz="1200" dirty="0">
              <a:solidFill>
                <a:schemeClr val="tx1"/>
              </a:solidFill>
            </a:endParaRPr>
          </a:p>
          <a:p>
            <a:pPr>
              <a:spcAft>
                <a:spcPts val="600"/>
              </a:spcAft>
            </a:pPr>
            <a:r>
              <a:rPr lang="en-US" sz="1200" dirty="0">
                <a:solidFill>
                  <a:schemeClr val="tx1"/>
                </a:solidFill>
              </a:rPr>
              <a:t>Sand Hills GNETS Corner</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D19C6-BCEF-4C42-8CD5-323D2534A335}"/>
              </a:ext>
            </a:extLst>
          </p:cNvPr>
          <p:cNvSpPr>
            <a:spLocks noGrp="1"/>
          </p:cNvSpPr>
          <p:nvPr>
            <p:ph type="title"/>
          </p:nvPr>
        </p:nvSpPr>
        <p:spPr>
          <a:xfrm>
            <a:off x="1066800" y="642594"/>
            <a:ext cx="10058400" cy="1371600"/>
          </a:xfrm>
        </p:spPr>
        <p:txBody>
          <a:bodyPr anchor="ctr">
            <a:normAutofit/>
          </a:bodyPr>
          <a:lstStyle/>
          <a:p>
            <a:pPr algn="ctr"/>
            <a:r>
              <a:rPr lang="en-US" dirty="0">
                <a:solidFill>
                  <a:srgbClr val="00B050"/>
                </a:solidFill>
                <a:latin typeface="Book Antiqua" panose="02040602050305030304" pitchFamily="18" charset="0"/>
              </a:rPr>
              <a:t>Key Strategies to Remember</a:t>
            </a:r>
          </a:p>
        </p:txBody>
      </p:sp>
      <p:pic>
        <p:nvPicPr>
          <p:cNvPr id="3076" name="Picture 4" descr="Tips to remember - Harvard Health">
            <a:extLst>
              <a:ext uri="{FF2B5EF4-FFF2-40B4-BE49-F238E27FC236}">
                <a16:creationId xmlns:a16="http://schemas.microsoft.com/office/drawing/2014/main" id="{32FCA7A9-9E8F-4990-B840-3DE20E20BFE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6800" y="2445607"/>
            <a:ext cx="4663440" cy="3064065"/>
          </a:xfrm>
          <a:prstGeom prst="rect">
            <a:avLst/>
          </a:prstGeom>
          <a:solidFill>
            <a:srgbClr val="FFFFFF"/>
          </a:solidFill>
        </p:spPr>
      </p:pic>
      <p:sp>
        <p:nvSpPr>
          <p:cNvPr id="3" name="Content Placeholder 2">
            <a:extLst>
              <a:ext uri="{FF2B5EF4-FFF2-40B4-BE49-F238E27FC236}">
                <a16:creationId xmlns:a16="http://schemas.microsoft.com/office/drawing/2014/main" id="{D2984D5D-A2A1-48A5-8202-DD1FFCD1655D}"/>
              </a:ext>
            </a:extLst>
          </p:cNvPr>
          <p:cNvSpPr>
            <a:spLocks noGrp="1"/>
          </p:cNvSpPr>
          <p:nvPr>
            <p:ph sz="half" idx="2"/>
          </p:nvPr>
        </p:nvSpPr>
        <p:spPr>
          <a:xfrm>
            <a:off x="6461760" y="2445608"/>
            <a:ext cx="4663440" cy="3406552"/>
          </a:xfrm>
        </p:spPr>
        <p:txBody>
          <a:bodyPr>
            <a:normAutofit/>
          </a:bodyPr>
          <a:lstStyle/>
          <a:p>
            <a:r>
              <a:rPr lang="en-US" sz="2400" dirty="0">
                <a:solidFill>
                  <a:srgbClr val="00B050"/>
                </a:solidFill>
                <a:latin typeface="Book Antiqua" panose="02040602050305030304" pitchFamily="18" charset="0"/>
              </a:rPr>
              <a:t>Address miscues in behavior quickly and move on quickly</a:t>
            </a:r>
          </a:p>
          <a:p>
            <a:r>
              <a:rPr lang="en-US" sz="2400" dirty="0">
                <a:solidFill>
                  <a:srgbClr val="00B050"/>
                </a:solidFill>
                <a:latin typeface="Book Antiqua" panose="02040602050305030304" pitchFamily="18" charset="0"/>
              </a:rPr>
              <a:t>Take time to celebrate when your child adheres behavior expectations and or corrects misbehavior</a:t>
            </a:r>
          </a:p>
          <a:p>
            <a:pPr marL="0" indent="0">
              <a:buNone/>
            </a:pPr>
            <a:endParaRPr lang="en-US" dirty="0"/>
          </a:p>
        </p:txBody>
      </p:sp>
    </p:spTree>
    <p:extLst>
      <p:ext uri="{BB962C8B-B14F-4D97-AF65-F5344CB8AC3E}">
        <p14:creationId xmlns:p14="http://schemas.microsoft.com/office/powerpoint/2010/main" val="1738931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87446-F95F-468A-804A-BA2DBCF761BB}"/>
              </a:ext>
            </a:extLst>
          </p:cNvPr>
          <p:cNvSpPr>
            <a:spLocks noGrp="1"/>
          </p:cNvSpPr>
          <p:nvPr>
            <p:ph type="title"/>
          </p:nvPr>
        </p:nvSpPr>
        <p:spPr/>
        <p:txBody>
          <a:bodyPr/>
          <a:lstStyle/>
          <a:p>
            <a:pPr algn="ctr"/>
            <a:r>
              <a:rPr lang="en-US" dirty="0">
                <a:solidFill>
                  <a:srgbClr val="00B050"/>
                </a:solidFill>
                <a:latin typeface="Book Antiqua" panose="02040602050305030304" pitchFamily="18" charset="0"/>
              </a:rPr>
              <a:t>Praise Good Behavior &amp; Celebrate Their Success</a:t>
            </a:r>
          </a:p>
        </p:txBody>
      </p:sp>
      <p:sp>
        <p:nvSpPr>
          <p:cNvPr id="3" name="Content Placeholder 2">
            <a:extLst>
              <a:ext uri="{FF2B5EF4-FFF2-40B4-BE49-F238E27FC236}">
                <a16:creationId xmlns:a16="http://schemas.microsoft.com/office/drawing/2014/main" id="{D52F2551-0AB6-452E-BA1F-032500B59BA4}"/>
              </a:ext>
            </a:extLst>
          </p:cNvPr>
          <p:cNvSpPr>
            <a:spLocks noGrp="1"/>
          </p:cNvSpPr>
          <p:nvPr>
            <p:ph idx="1"/>
          </p:nvPr>
        </p:nvSpPr>
        <p:spPr/>
        <p:txBody>
          <a:bodyPr>
            <a:normAutofit/>
          </a:bodyPr>
          <a:lstStyle/>
          <a:p>
            <a:r>
              <a:rPr lang="en-US" sz="2000" dirty="0">
                <a:solidFill>
                  <a:srgbClr val="00B050"/>
                </a:solidFill>
                <a:latin typeface="Book Antiqua" panose="02040602050305030304" pitchFamily="18" charset="0"/>
              </a:rPr>
              <a:t>Provide positive attention and praise whenever your child demonstrates self-discipline.</a:t>
            </a:r>
          </a:p>
          <a:p>
            <a:r>
              <a:rPr lang="en-US" sz="2000" dirty="0">
                <a:solidFill>
                  <a:srgbClr val="00B050"/>
                </a:solidFill>
                <a:latin typeface="Book Antiqua" panose="02040602050305030304" pitchFamily="18" charset="0"/>
              </a:rPr>
              <a:t>Be intentional on pointing out the good behavior you want to see more often.</a:t>
            </a:r>
          </a:p>
          <a:p>
            <a:r>
              <a:rPr lang="en-US" sz="2000" dirty="0">
                <a:solidFill>
                  <a:srgbClr val="00B050"/>
                </a:solidFill>
                <a:latin typeface="Book Antiqua" panose="02040602050305030304" pitchFamily="18" charset="0"/>
              </a:rPr>
              <a:t>Provide praise when children do things without requiring reminders. </a:t>
            </a:r>
          </a:p>
          <a:p>
            <a:endParaRPr lang="en-US" sz="2000" dirty="0">
              <a:solidFill>
                <a:srgbClr val="00B050"/>
              </a:solidFill>
              <a:latin typeface="Book Antiqua" panose="02040602050305030304" pitchFamily="18" charset="0"/>
            </a:endParaRPr>
          </a:p>
          <a:p>
            <a:r>
              <a:rPr lang="en-US" sz="2000" dirty="0">
                <a:solidFill>
                  <a:srgbClr val="7030A0"/>
                </a:solidFill>
                <a:latin typeface="Book Antiqua" panose="02040602050305030304" pitchFamily="18" charset="0"/>
              </a:rPr>
              <a:t>Suggestion</a:t>
            </a:r>
            <a:r>
              <a:rPr lang="en-US" sz="2000" dirty="0">
                <a:solidFill>
                  <a:srgbClr val="00B050"/>
                </a:solidFill>
                <a:latin typeface="Book Antiqua" panose="02040602050305030304" pitchFamily="18" charset="0"/>
              </a:rPr>
              <a:t>: Have a family “goal” or an individual goal for your child. They can earn a reward that may encompass a family “water” day or something that the child is interested in. </a:t>
            </a:r>
          </a:p>
        </p:txBody>
      </p:sp>
      <p:pic>
        <p:nvPicPr>
          <p:cNvPr id="1026" name="Picture 2" descr="20 Best Memorial Day Activities - What to Do on Memorial Day">
            <a:extLst>
              <a:ext uri="{FF2B5EF4-FFF2-40B4-BE49-F238E27FC236}">
                <a16:creationId xmlns:a16="http://schemas.microsoft.com/office/drawing/2014/main" id="{F15C9B9A-574F-4B58-97A4-41987532B1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2021" y="5064526"/>
            <a:ext cx="302895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8618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D6B19-E746-4E07-913D-4AA8B4E07551}"/>
              </a:ext>
            </a:extLst>
          </p:cNvPr>
          <p:cNvSpPr>
            <a:spLocks noGrp="1"/>
          </p:cNvSpPr>
          <p:nvPr>
            <p:ph type="title"/>
          </p:nvPr>
        </p:nvSpPr>
        <p:spPr>
          <a:xfrm>
            <a:off x="1066800" y="642594"/>
            <a:ext cx="10058400" cy="1371600"/>
          </a:xfrm>
        </p:spPr>
        <p:txBody>
          <a:bodyPr anchor="ctr">
            <a:normAutofit/>
          </a:bodyPr>
          <a:lstStyle/>
          <a:p>
            <a:pPr algn="ctr"/>
            <a:r>
              <a:rPr lang="en-US" dirty="0">
                <a:solidFill>
                  <a:srgbClr val="00B050"/>
                </a:solidFill>
                <a:latin typeface="Book Antiqua" panose="02040602050305030304" pitchFamily="18" charset="0"/>
              </a:rPr>
              <a:t>Building A Home Plan</a:t>
            </a:r>
          </a:p>
        </p:txBody>
      </p:sp>
      <p:sp>
        <p:nvSpPr>
          <p:cNvPr id="3" name="Content Placeholder 2">
            <a:extLst>
              <a:ext uri="{FF2B5EF4-FFF2-40B4-BE49-F238E27FC236}">
                <a16:creationId xmlns:a16="http://schemas.microsoft.com/office/drawing/2014/main" id="{2E037204-7890-4916-B33E-59AB6794D972}"/>
              </a:ext>
            </a:extLst>
          </p:cNvPr>
          <p:cNvSpPr>
            <a:spLocks noGrp="1"/>
          </p:cNvSpPr>
          <p:nvPr>
            <p:ph sz="half" idx="1"/>
          </p:nvPr>
        </p:nvSpPr>
        <p:spPr>
          <a:xfrm>
            <a:off x="1066800" y="2103120"/>
            <a:ext cx="5218590" cy="3749040"/>
          </a:xfrm>
        </p:spPr>
        <p:txBody>
          <a:bodyPr>
            <a:normAutofit/>
          </a:bodyPr>
          <a:lstStyle/>
          <a:p>
            <a:r>
              <a:rPr lang="en-US" dirty="0">
                <a:solidFill>
                  <a:srgbClr val="00B050"/>
                </a:solidFill>
                <a:latin typeface="Book Antiqua" panose="02040602050305030304" pitchFamily="18" charset="0"/>
              </a:rPr>
              <a:t>Dedicated a workspace</a:t>
            </a:r>
          </a:p>
          <a:p>
            <a:r>
              <a:rPr lang="en-US" dirty="0">
                <a:solidFill>
                  <a:srgbClr val="00B050"/>
                </a:solidFill>
                <a:latin typeface="Book Antiqua" panose="02040602050305030304" pitchFamily="18" charset="0"/>
              </a:rPr>
              <a:t>Space for supplies</a:t>
            </a:r>
          </a:p>
          <a:p>
            <a:r>
              <a:rPr lang="en-US" dirty="0">
                <a:solidFill>
                  <a:srgbClr val="00B050"/>
                </a:solidFill>
                <a:latin typeface="Book Antiqua" panose="02040602050305030304" pitchFamily="18" charset="0"/>
              </a:rPr>
              <a:t>Post child’s schedule</a:t>
            </a:r>
          </a:p>
          <a:p>
            <a:r>
              <a:rPr lang="en-US" dirty="0">
                <a:solidFill>
                  <a:srgbClr val="00B050"/>
                </a:solidFill>
                <a:latin typeface="Book Antiqua" panose="02040602050305030304" pitchFamily="18" charset="0"/>
              </a:rPr>
              <a:t>Specific times set aside for school, play and downtime</a:t>
            </a:r>
          </a:p>
          <a:p>
            <a:r>
              <a:rPr lang="en-US" dirty="0">
                <a:solidFill>
                  <a:srgbClr val="00B050"/>
                </a:solidFill>
                <a:latin typeface="Book Antiqua" panose="02040602050305030304" pitchFamily="18" charset="0"/>
              </a:rPr>
              <a:t>Write in Agenda/or Specialized Binder daily or weekly</a:t>
            </a:r>
          </a:p>
          <a:p>
            <a:r>
              <a:rPr lang="en-US" dirty="0">
                <a:solidFill>
                  <a:srgbClr val="00B050"/>
                </a:solidFill>
                <a:latin typeface="Book Antiqua" panose="02040602050305030304" pitchFamily="18" charset="0"/>
              </a:rPr>
              <a:t>Ask child’s teacher for a weekly calendar of assignments and live lessons</a:t>
            </a:r>
          </a:p>
        </p:txBody>
      </p:sp>
      <p:pic>
        <p:nvPicPr>
          <p:cNvPr id="5122" name="Picture 2" descr="Learning from Home: Schedule and Resources for ADHD Children">
            <a:extLst>
              <a:ext uri="{FF2B5EF4-FFF2-40B4-BE49-F238E27FC236}">
                <a16:creationId xmlns:a16="http://schemas.microsoft.com/office/drawing/2014/main" id="{AB422249-B0CF-4829-8ECA-6B994B2449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809" r="15534" b="1"/>
          <a:stretch/>
        </p:blipFill>
        <p:spPr bwMode="auto">
          <a:xfrm>
            <a:off x="6461760" y="2103120"/>
            <a:ext cx="4663440" cy="3749040"/>
          </a:xfrm>
          <a:prstGeom prst="rect">
            <a:avLst/>
          </a:prstGeom>
          <a:solidFill>
            <a:srgbClr val="FFFFFF"/>
          </a:solidFill>
        </p:spPr>
      </p:pic>
    </p:spTree>
    <p:extLst>
      <p:ext uri="{BB962C8B-B14F-4D97-AF65-F5344CB8AC3E}">
        <p14:creationId xmlns:p14="http://schemas.microsoft.com/office/powerpoint/2010/main" val="3655966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B30E1-C0F1-4194-A23A-A669F909C2C2}"/>
              </a:ext>
            </a:extLst>
          </p:cNvPr>
          <p:cNvSpPr>
            <a:spLocks noGrp="1"/>
          </p:cNvSpPr>
          <p:nvPr>
            <p:ph type="title"/>
          </p:nvPr>
        </p:nvSpPr>
        <p:spPr>
          <a:xfrm>
            <a:off x="1066800" y="642594"/>
            <a:ext cx="10058400" cy="1371600"/>
          </a:xfrm>
        </p:spPr>
        <p:txBody>
          <a:bodyPr anchor="ctr">
            <a:normAutofit/>
          </a:bodyPr>
          <a:lstStyle/>
          <a:p>
            <a:pPr algn="ctr"/>
            <a:r>
              <a:rPr lang="en-US" i="1" dirty="0">
                <a:solidFill>
                  <a:srgbClr val="00B050"/>
                </a:solidFill>
                <a:latin typeface="Book Antiqua" panose="02040602050305030304" pitchFamily="18" charset="0"/>
              </a:rPr>
              <a:t>Reflection</a:t>
            </a:r>
            <a:endParaRPr lang="en-US" dirty="0">
              <a:solidFill>
                <a:srgbClr val="00B050"/>
              </a:solidFill>
              <a:latin typeface="Book Antiqua" panose="02040602050305030304" pitchFamily="18" charset="0"/>
            </a:endParaRPr>
          </a:p>
        </p:txBody>
      </p:sp>
      <p:pic>
        <p:nvPicPr>
          <p:cNvPr id="4" name="Picture 2" descr="Weekly Monday Contest: 30 Cool Reflection Photos + New Theme - 500px">
            <a:extLst>
              <a:ext uri="{FF2B5EF4-FFF2-40B4-BE49-F238E27FC236}">
                <a16:creationId xmlns:a16="http://schemas.microsoft.com/office/drawing/2014/main" id="{82B667A5-3FF7-4229-8166-0B6B7C14A7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14" r="13298"/>
          <a:stretch/>
        </p:blipFill>
        <p:spPr bwMode="auto">
          <a:xfrm>
            <a:off x="1066800" y="2103120"/>
            <a:ext cx="4179903" cy="3360314"/>
          </a:xfrm>
          <a:prstGeom prst="rect">
            <a:avLst/>
          </a:prstGeom>
          <a:noFill/>
        </p:spPr>
      </p:pic>
      <p:sp>
        <p:nvSpPr>
          <p:cNvPr id="3" name="Content Placeholder 2">
            <a:extLst>
              <a:ext uri="{FF2B5EF4-FFF2-40B4-BE49-F238E27FC236}">
                <a16:creationId xmlns:a16="http://schemas.microsoft.com/office/drawing/2014/main" id="{29B7BE7B-E122-41A3-89BD-76C41760636E}"/>
              </a:ext>
            </a:extLst>
          </p:cNvPr>
          <p:cNvSpPr>
            <a:spLocks noGrp="1"/>
          </p:cNvSpPr>
          <p:nvPr>
            <p:ph sz="half" idx="2"/>
          </p:nvPr>
        </p:nvSpPr>
        <p:spPr>
          <a:xfrm>
            <a:off x="5717219" y="2610034"/>
            <a:ext cx="5805997" cy="3242125"/>
          </a:xfrm>
        </p:spPr>
        <p:txBody>
          <a:bodyPr>
            <a:normAutofit/>
          </a:bodyPr>
          <a:lstStyle/>
          <a:p>
            <a:pPr marL="0" indent="0" algn="ctr">
              <a:buNone/>
            </a:pPr>
            <a:r>
              <a:rPr lang="en-US" sz="3200" i="1" dirty="0">
                <a:solidFill>
                  <a:srgbClr val="00B050"/>
                </a:solidFill>
                <a:latin typeface="Book Antiqua" panose="02040602050305030304" pitchFamily="18" charset="0"/>
              </a:rPr>
              <a:t>“What you do </a:t>
            </a:r>
            <a:r>
              <a:rPr lang="en-US" sz="3200" i="1" dirty="0">
                <a:solidFill>
                  <a:srgbClr val="0070C0"/>
                </a:solidFill>
                <a:latin typeface="Book Antiqua" panose="02040602050305030304" pitchFamily="18" charset="0"/>
              </a:rPr>
              <a:t>today</a:t>
            </a:r>
            <a:r>
              <a:rPr lang="en-US" sz="3200" i="1" dirty="0">
                <a:solidFill>
                  <a:srgbClr val="00B050"/>
                </a:solidFill>
                <a:latin typeface="Book Antiqua" panose="02040602050305030304" pitchFamily="18" charset="0"/>
              </a:rPr>
              <a:t> can improve all of your tomorrows.”</a:t>
            </a:r>
          </a:p>
          <a:p>
            <a:pPr marL="0" indent="0" algn="r">
              <a:buNone/>
            </a:pPr>
            <a:r>
              <a:rPr lang="en-US" sz="3200" i="1" dirty="0">
                <a:solidFill>
                  <a:srgbClr val="00B050"/>
                </a:solidFill>
                <a:latin typeface="Book Antiqua" panose="02040602050305030304" pitchFamily="18" charset="0"/>
              </a:rPr>
              <a:t>-Ralph Marston</a:t>
            </a:r>
          </a:p>
          <a:p>
            <a:pPr marL="0" indent="0">
              <a:buNone/>
            </a:pPr>
            <a:endParaRPr lang="en-US" dirty="0"/>
          </a:p>
        </p:txBody>
      </p:sp>
    </p:spTree>
    <p:extLst>
      <p:ext uri="{BB962C8B-B14F-4D97-AF65-F5344CB8AC3E}">
        <p14:creationId xmlns:p14="http://schemas.microsoft.com/office/powerpoint/2010/main" val="329208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7A54-6026-4AC9-8CBA-6AFBEE128E78}"/>
              </a:ext>
            </a:extLst>
          </p:cNvPr>
          <p:cNvSpPr>
            <a:spLocks noGrp="1"/>
          </p:cNvSpPr>
          <p:nvPr>
            <p:ph type="title"/>
          </p:nvPr>
        </p:nvSpPr>
        <p:spPr/>
        <p:txBody>
          <a:bodyPr/>
          <a:lstStyle/>
          <a:p>
            <a:pPr algn="ctr"/>
            <a:endParaRPr lang="en-US" dirty="0"/>
          </a:p>
        </p:txBody>
      </p:sp>
      <p:sp>
        <p:nvSpPr>
          <p:cNvPr id="3" name="Content Placeholder 2">
            <a:extLst>
              <a:ext uri="{FF2B5EF4-FFF2-40B4-BE49-F238E27FC236}">
                <a16:creationId xmlns:a16="http://schemas.microsoft.com/office/drawing/2014/main" id="{DEFE19EA-757D-4341-8EB2-FD6660063ACB}"/>
              </a:ext>
            </a:extLst>
          </p:cNvPr>
          <p:cNvSpPr>
            <a:spLocks noGrp="1"/>
          </p:cNvSpPr>
          <p:nvPr>
            <p:ph idx="1"/>
          </p:nvPr>
        </p:nvSpPr>
        <p:spPr>
          <a:xfrm>
            <a:off x="1066800" y="4124325"/>
            <a:ext cx="10058400" cy="1828418"/>
          </a:xfrm>
        </p:spPr>
        <p:txBody>
          <a:bodyPr/>
          <a:lstStyle/>
          <a:p>
            <a:pPr marL="0" indent="0" algn="ctr">
              <a:buNone/>
            </a:pPr>
            <a:r>
              <a:rPr lang="en-US" sz="2400" b="1" dirty="0">
                <a:solidFill>
                  <a:srgbClr val="0070C0"/>
                </a:solidFill>
                <a:latin typeface="Monotype Corsiva" panose="03010101010201010101" pitchFamily="66" charset="0"/>
              </a:rPr>
              <a:t>Quenshauna Motley Smith, Ed.D. </a:t>
            </a:r>
          </a:p>
          <a:p>
            <a:pPr marL="0" indent="0" algn="ctr">
              <a:buNone/>
            </a:pPr>
            <a:r>
              <a:rPr lang="en-US" sz="1600" b="1" i="1" dirty="0">
                <a:solidFill>
                  <a:srgbClr val="0070C0"/>
                </a:solidFill>
                <a:latin typeface="Century Schoolbook" panose="02040604050505020304" pitchFamily="18" charset="0"/>
              </a:rPr>
              <a:t>Sand Hills GNETS Liaison</a:t>
            </a:r>
          </a:p>
          <a:p>
            <a:pPr marL="0" indent="0" algn="ctr">
              <a:buNone/>
            </a:pPr>
            <a:r>
              <a:rPr lang="en-US" sz="1600" b="1" i="1" dirty="0">
                <a:solidFill>
                  <a:srgbClr val="0070C0"/>
                </a:solidFill>
                <a:latin typeface="Century Schoolbook" panose="02040604050505020304" pitchFamily="18" charset="0"/>
              </a:rPr>
              <a:t>Sand Hills GNETS</a:t>
            </a:r>
          </a:p>
          <a:p>
            <a:pPr marL="0" indent="0" algn="ctr">
              <a:buNone/>
            </a:pPr>
            <a:r>
              <a:rPr lang="en-US" sz="1600" dirty="0">
                <a:solidFill>
                  <a:srgbClr val="0070C0"/>
                </a:solidFill>
                <a:latin typeface="Century Schoolbook" panose="02040604050505020304" pitchFamily="18" charset="0"/>
                <a:hlinkClick r:id="rId2">
                  <a:extLst>
                    <a:ext uri="{A12FA001-AC4F-418D-AE19-62706E023703}">
                      <ahyp:hlinkClr xmlns:ahyp="http://schemas.microsoft.com/office/drawing/2018/hyperlinkcolor" val="tx"/>
                    </a:ext>
                  </a:extLst>
                </a:hlinkClick>
              </a:rPr>
              <a:t>motlequ1@boe.Richmond.k12.ga.us</a:t>
            </a:r>
            <a:endParaRPr lang="en-US" sz="1600" dirty="0">
              <a:solidFill>
                <a:srgbClr val="0070C0"/>
              </a:solidFill>
              <a:latin typeface="Century Schoolbook" panose="02040604050505020304" pitchFamily="18" charset="0"/>
            </a:endParaRPr>
          </a:p>
          <a:p>
            <a:pPr marL="0" indent="0">
              <a:buNone/>
            </a:pPr>
            <a:endParaRPr lang="en-US" dirty="0"/>
          </a:p>
        </p:txBody>
      </p:sp>
      <p:pic>
        <p:nvPicPr>
          <p:cNvPr id="6146" name="Picture 2" descr="Contact Information | Allegheny County">
            <a:extLst>
              <a:ext uri="{FF2B5EF4-FFF2-40B4-BE49-F238E27FC236}">
                <a16:creationId xmlns:a16="http://schemas.microsoft.com/office/drawing/2014/main" id="{BB995EF8-AF59-4B62-80A1-F66244615D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9425" y="514350"/>
            <a:ext cx="60198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530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58BA3-57F7-41A9-B44E-369809424047}"/>
              </a:ext>
            </a:extLst>
          </p:cNvPr>
          <p:cNvSpPr>
            <a:spLocks noGrp="1"/>
          </p:cNvSpPr>
          <p:nvPr>
            <p:ph type="title"/>
          </p:nvPr>
        </p:nvSpPr>
        <p:spPr/>
        <p:txBody>
          <a:bodyPr/>
          <a:lstStyle/>
          <a:p>
            <a:pPr algn="ctr"/>
            <a:r>
              <a:rPr lang="en-US" sz="4000" i="1" dirty="0">
                <a:solidFill>
                  <a:srgbClr val="00B050"/>
                </a:solidFill>
                <a:latin typeface="Times New Roman" panose="02020603050405020304" pitchFamily="18" charset="0"/>
                <a:cs typeface="Times New Roman" panose="02020603050405020304" pitchFamily="18" charset="0"/>
              </a:rPr>
              <a:t>GNETS Mission Statement</a:t>
            </a:r>
          </a:p>
        </p:txBody>
      </p:sp>
      <p:sp>
        <p:nvSpPr>
          <p:cNvPr id="3" name="Content Placeholder 2">
            <a:extLst>
              <a:ext uri="{FF2B5EF4-FFF2-40B4-BE49-F238E27FC236}">
                <a16:creationId xmlns:a16="http://schemas.microsoft.com/office/drawing/2014/main" id="{C806A225-9DFF-460C-8F68-20A2B8BF018D}"/>
              </a:ext>
            </a:extLst>
          </p:cNvPr>
          <p:cNvSpPr>
            <a:spLocks noGrp="1"/>
          </p:cNvSpPr>
          <p:nvPr>
            <p:ph idx="1"/>
          </p:nvPr>
        </p:nvSpPr>
        <p:spPr>
          <a:xfrm>
            <a:off x="1154954" y="2494626"/>
            <a:ext cx="9773458" cy="3525174"/>
          </a:xfrm>
        </p:spPr>
        <p:txBody>
          <a:bodyPr>
            <a:normAutofit/>
          </a:bodyPr>
          <a:lstStyle/>
          <a:p>
            <a:pPr marL="0" indent="0" algn="ctr">
              <a:buNone/>
            </a:pPr>
            <a:r>
              <a:rPr lang="en-US" sz="2800" dirty="0">
                <a:solidFill>
                  <a:srgbClr val="00B050"/>
                </a:solidFill>
                <a:latin typeface="Times New Roman" panose="02020603050405020304" pitchFamily="18" charset="0"/>
                <a:cs typeface="Times New Roman" panose="02020603050405020304" pitchFamily="18" charset="0"/>
              </a:rPr>
              <a:t>Teach students the values and skills they need to live a successful life filled with a sense of belonging, a love for learning, and compassion for others.</a:t>
            </a:r>
          </a:p>
        </p:txBody>
      </p:sp>
      <p:pic>
        <p:nvPicPr>
          <p:cNvPr id="2050" name="Picture 2" descr="GNETS logo ">
            <a:extLst>
              <a:ext uri="{FF2B5EF4-FFF2-40B4-BE49-F238E27FC236}">
                <a16:creationId xmlns:a16="http://schemas.microsoft.com/office/drawing/2014/main" id="{4B2D0859-025E-404B-9D28-994D2A3E6E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80846" y="5137202"/>
            <a:ext cx="1935333" cy="1299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7985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21F35-F492-4635-B154-A25721815AE8}"/>
              </a:ext>
            </a:extLst>
          </p:cNvPr>
          <p:cNvSpPr>
            <a:spLocks noGrp="1"/>
          </p:cNvSpPr>
          <p:nvPr>
            <p:ph type="title"/>
          </p:nvPr>
        </p:nvSpPr>
        <p:spPr/>
        <p:txBody>
          <a:bodyPr/>
          <a:lstStyle/>
          <a:p>
            <a:pPr algn="ctr"/>
            <a:r>
              <a:rPr lang="en-US" i="1" dirty="0">
                <a:solidFill>
                  <a:srgbClr val="00B050"/>
                </a:solidFill>
                <a:latin typeface="Times New Roman" panose="02020603050405020304" pitchFamily="18" charset="0"/>
                <a:cs typeface="Times New Roman" panose="02020603050405020304" pitchFamily="18" charset="0"/>
              </a:rPr>
              <a:t>GNETS Vision Statement</a:t>
            </a:r>
          </a:p>
        </p:txBody>
      </p:sp>
      <p:sp>
        <p:nvSpPr>
          <p:cNvPr id="3" name="Content Placeholder 2">
            <a:extLst>
              <a:ext uri="{FF2B5EF4-FFF2-40B4-BE49-F238E27FC236}">
                <a16:creationId xmlns:a16="http://schemas.microsoft.com/office/drawing/2014/main" id="{EECFB2B8-39C9-4344-A3C2-F83EF4A7E6A6}"/>
              </a:ext>
            </a:extLst>
          </p:cNvPr>
          <p:cNvSpPr>
            <a:spLocks noGrp="1"/>
          </p:cNvSpPr>
          <p:nvPr>
            <p:ph idx="1"/>
          </p:nvPr>
        </p:nvSpPr>
        <p:spPr>
          <a:xfrm>
            <a:off x="550417" y="2228296"/>
            <a:ext cx="10981676" cy="3791504"/>
          </a:xfrm>
        </p:spPr>
        <p:txBody>
          <a:bodyPr>
            <a:normAutofit/>
          </a:bodyPr>
          <a:lstStyle/>
          <a:p>
            <a:pPr marL="0" indent="0" algn="ctr">
              <a:buNone/>
            </a:pPr>
            <a:r>
              <a:rPr lang="en-US" sz="2400" dirty="0">
                <a:solidFill>
                  <a:srgbClr val="00B050"/>
                </a:solidFill>
                <a:latin typeface="Times New Roman" panose="02020603050405020304" pitchFamily="18" charset="0"/>
                <a:cs typeface="Times New Roman" panose="02020603050405020304" pitchFamily="18" charset="0"/>
              </a:rPr>
              <a:t>Our </a:t>
            </a:r>
            <a:r>
              <a:rPr lang="en-US" sz="2400" b="1" dirty="0">
                <a:solidFill>
                  <a:srgbClr val="00B050"/>
                </a:solidFill>
                <a:latin typeface="Times New Roman" panose="02020603050405020304" pitchFamily="18" charset="0"/>
                <a:cs typeface="Times New Roman" panose="02020603050405020304" pitchFamily="18" charset="0"/>
              </a:rPr>
              <a:t>Vision</a:t>
            </a:r>
            <a:r>
              <a:rPr lang="en-US" sz="2400" dirty="0">
                <a:solidFill>
                  <a:srgbClr val="00B050"/>
                </a:solidFill>
                <a:latin typeface="Times New Roman" panose="02020603050405020304" pitchFamily="18" charset="0"/>
                <a:cs typeface="Times New Roman" panose="02020603050405020304" pitchFamily="18" charset="0"/>
              </a:rPr>
              <a:t> is to see students learn or rediscover skills that will help them to benefit from academic instruction in the least restrictive school environment available to them. Learning to use words to communicate ideas and feelings and discovering the value of being a group member enhances a student's ability to achieve. By </a:t>
            </a:r>
            <a:r>
              <a:rPr lang="en-US" sz="2400" i="1" u="sng" dirty="0">
                <a:solidFill>
                  <a:srgbClr val="00B050"/>
                </a:solidFill>
                <a:latin typeface="Times New Roman" panose="02020603050405020304" pitchFamily="18" charset="0"/>
                <a:cs typeface="Times New Roman" panose="02020603050405020304" pitchFamily="18" charset="0"/>
              </a:rPr>
              <a:t>working cooperatively</a:t>
            </a:r>
            <a:r>
              <a:rPr lang="en-US" sz="2400" dirty="0">
                <a:solidFill>
                  <a:srgbClr val="00B050"/>
                </a:solidFill>
                <a:latin typeface="Times New Roman" panose="02020603050405020304" pitchFamily="18" charset="0"/>
                <a:cs typeface="Times New Roman" panose="02020603050405020304" pitchFamily="18" charset="0"/>
              </a:rPr>
              <a:t> with our students, their parents, local school personnel, and other community agencies our students will become lifelong learners and productive citizens.</a:t>
            </a:r>
          </a:p>
          <a:p>
            <a:pPr marL="0" indent="0">
              <a:buNone/>
            </a:pPr>
            <a:r>
              <a:rPr lang="en-US" sz="2400" dirty="0">
                <a:solidFill>
                  <a:srgbClr val="00B050"/>
                </a:solidFill>
                <a:latin typeface="Times New Roman" panose="02020603050405020304" pitchFamily="18" charset="0"/>
                <a:cs typeface="Times New Roman" panose="02020603050405020304" pitchFamily="18" charset="0"/>
              </a:rPr>
              <a:t> </a:t>
            </a:r>
          </a:p>
          <a:p>
            <a:pPr marL="0" indent="0" algn="ctr">
              <a:buNone/>
            </a:pPr>
            <a:endParaRPr lang="en-US" dirty="0"/>
          </a:p>
        </p:txBody>
      </p:sp>
      <p:pic>
        <p:nvPicPr>
          <p:cNvPr id="4" name="Picture 2" descr="GNETS logo ">
            <a:extLst>
              <a:ext uri="{FF2B5EF4-FFF2-40B4-BE49-F238E27FC236}">
                <a16:creationId xmlns:a16="http://schemas.microsoft.com/office/drawing/2014/main" id="{66F1FE95-19C2-4C69-9F25-E6EE0ABE1B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92071" y="5291091"/>
            <a:ext cx="2024108" cy="1180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3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77093-A837-40B2-8857-B8205DFB088D}"/>
              </a:ext>
            </a:extLst>
          </p:cNvPr>
          <p:cNvSpPr>
            <a:spLocks noGrp="1"/>
          </p:cNvSpPr>
          <p:nvPr>
            <p:ph type="title"/>
          </p:nvPr>
        </p:nvSpPr>
        <p:spPr/>
        <p:txBody>
          <a:bodyPr>
            <a:normAutofit fontScale="90000"/>
          </a:bodyPr>
          <a:lstStyle/>
          <a:p>
            <a:pPr algn="ctr"/>
            <a:br>
              <a:rPr lang="en-US" dirty="0"/>
            </a:br>
            <a:r>
              <a:rPr lang="en-US" dirty="0">
                <a:solidFill>
                  <a:srgbClr val="00B050"/>
                </a:solidFill>
                <a:latin typeface="Book Antiqua" panose="02040602050305030304" pitchFamily="18" charset="0"/>
              </a:rPr>
              <a:t>Topics of Discussion</a:t>
            </a:r>
            <a:br>
              <a:rPr lang="en-US" dirty="0"/>
            </a:br>
            <a:br>
              <a:rPr lang="en-US" dirty="0"/>
            </a:br>
            <a:endParaRPr lang="en-US" dirty="0"/>
          </a:p>
        </p:txBody>
      </p:sp>
      <p:sp>
        <p:nvSpPr>
          <p:cNvPr id="4" name="Content Placeholder 3">
            <a:extLst>
              <a:ext uri="{FF2B5EF4-FFF2-40B4-BE49-F238E27FC236}">
                <a16:creationId xmlns:a16="http://schemas.microsoft.com/office/drawing/2014/main" id="{CB51E3FD-5A11-4217-B612-6CBEC287BCC4}"/>
              </a:ext>
            </a:extLst>
          </p:cNvPr>
          <p:cNvSpPr>
            <a:spLocks noGrp="1"/>
          </p:cNvSpPr>
          <p:nvPr>
            <p:ph idx="1"/>
          </p:nvPr>
        </p:nvSpPr>
        <p:spPr>
          <a:xfrm>
            <a:off x="1066800" y="1908699"/>
            <a:ext cx="10058400" cy="4044045"/>
          </a:xfrm>
        </p:spPr>
        <p:txBody>
          <a:bodyPr>
            <a:normAutofit/>
          </a:bodyPr>
          <a:lstStyle/>
          <a:p>
            <a:r>
              <a:rPr lang="en-US" sz="2400" dirty="0">
                <a:solidFill>
                  <a:srgbClr val="00B050"/>
                </a:solidFill>
                <a:latin typeface="Book Antiqua" panose="02040602050305030304" pitchFamily="18" charset="0"/>
              </a:rPr>
              <a:t>Define behavior expectations based on your core values.</a:t>
            </a:r>
          </a:p>
          <a:p>
            <a:r>
              <a:rPr lang="en-US" sz="2400" dirty="0">
                <a:solidFill>
                  <a:srgbClr val="00B050"/>
                </a:solidFill>
                <a:latin typeface="Book Antiqua" panose="02040602050305030304" pitchFamily="18" charset="0"/>
              </a:rPr>
              <a:t>Define specific behavior you want to see, aligned to your core values.</a:t>
            </a:r>
          </a:p>
          <a:p>
            <a:r>
              <a:rPr lang="en-US" sz="2400" dirty="0">
                <a:solidFill>
                  <a:srgbClr val="00B050"/>
                </a:solidFill>
                <a:latin typeface="Book Antiqua" panose="02040602050305030304" pitchFamily="18" charset="0"/>
              </a:rPr>
              <a:t>Identify how to shape and manage your child’s behavior.</a:t>
            </a:r>
          </a:p>
          <a:p>
            <a:r>
              <a:rPr lang="en-US" sz="2400" dirty="0">
                <a:solidFill>
                  <a:srgbClr val="00B050"/>
                </a:solidFill>
                <a:latin typeface="Book Antiqua" panose="02040602050305030304" pitchFamily="18" charset="0"/>
              </a:rPr>
              <a:t>Reasons why misbehavior happens.</a:t>
            </a:r>
          </a:p>
          <a:p>
            <a:r>
              <a:rPr lang="en-US" sz="2400" dirty="0">
                <a:solidFill>
                  <a:srgbClr val="00B050"/>
                </a:solidFill>
                <a:latin typeface="Book Antiqua" panose="02040602050305030304" pitchFamily="18" charset="0"/>
              </a:rPr>
              <a:t>Key strategies to remember.</a:t>
            </a:r>
          </a:p>
          <a:p>
            <a:r>
              <a:rPr lang="en-US" sz="2400" dirty="0">
                <a:solidFill>
                  <a:srgbClr val="00B050"/>
                </a:solidFill>
                <a:latin typeface="Book Antiqua" panose="02040602050305030304" pitchFamily="18" charset="0"/>
              </a:rPr>
              <a:t>Praise good behavior and celebrate their success.</a:t>
            </a:r>
          </a:p>
          <a:p>
            <a:r>
              <a:rPr lang="en-US" sz="2400" dirty="0">
                <a:solidFill>
                  <a:srgbClr val="00B050"/>
                </a:solidFill>
                <a:latin typeface="Book Antiqua" panose="02040602050305030304" pitchFamily="18" charset="0"/>
              </a:rPr>
              <a:t>Building a home plan</a:t>
            </a:r>
          </a:p>
        </p:txBody>
      </p:sp>
      <p:pic>
        <p:nvPicPr>
          <p:cNvPr id="1026" name="Picture 2" descr="A Simple Feminist Parenting Tool to Use Today - Everyday Feminism">
            <a:extLst>
              <a:ext uri="{FF2B5EF4-FFF2-40B4-BE49-F238E27FC236}">
                <a16:creationId xmlns:a16="http://schemas.microsoft.com/office/drawing/2014/main" id="{719A94B7-8889-4165-BEC3-DBC19DBAF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0532" y="4733050"/>
            <a:ext cx="2546181" cy="1724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0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93684-C2D4-47A7-B795-BFE0798C2CDE}"/>
              </a:ext>
            </a:extLst>
          </p:cNvPr>
          <p:cNvSpPr>
            <a:spLocks noGrp="1"/>
          </p:cNvSpPr>
          <p:nvPr>
            <p:ph type="title"/>
          </p:nvPr>
        </p:nvSpPr>
        <p:spPr>
          <a:xfrm>
            <a:off x="1066800" y="642594"/>
            <a:ext cx="10058400" cy="1371600"/>
          </a:xfrm>
        </p:spPr>
        <p:txBody>
          <a:bodyPr anchor="ctr">
            <a:normAutofit/>
          </a:bodyPr>
          <a:lstStyle/>
          <a:p>
            <a:pPr algn="ctr"/>
            <a:r>
              <a:rPr lang="en-US" dirty="0">
                <a:solidFill>
                  <a:srgbClr val="00B050"/>
                </a:solidFill>
                <a:latin typeface="Book Antiqua" panose="02040602050305030304" pitchFamily="18" charset="0"/>
              </a:rPr>
              <a:t>Behavior Expectations</a:t>
            </a:r>
            <a:br>
              <a:rPr lang="en-US" dirty="0">
                <a:solidFill>
                  <a:srgbClr val="00B050"/>
                </a:solidFill>
                <a:latin typeface="Book Antiqua" panose="02040602050305030304" pitchFamily="18" charset="0"/>
              </a:rPr>
            </a:br>
            <a:r>
              <a:rPr lang="en-US" sz="2800" i="1" dirty="0">
                <a:solidFill>
                  <a:srgbClr val="00B050"/>
                </a:solidFill>
                <a:latin typeface="Book Antiqua" panose="02040602050305030304" pitchFamily="18" charset="0"/>
              </a:rPr>
              <a:t>(Based on Core Values) </a:t>
            </a:r>
          </a:p>
        </p:txBody>
      </p:sp>
      <p:sp>
        <p:nvSpPr>
          <p:cNvPr id="3" name="Content Placeholder 2">
            <a:extLst>
              <a:ext uri="{FF2B5EF4-FFF2-40B4-BE49-F238E27FC236}">
                <a16:creationId xmlns:a16="http://schemas.microsoft.com/office/drawing/2014/main" id="{F37FD18E-30CA-440D-A369-5FD431A852B4}"/>
              </a:ext>
            </a:extLst>
          </p:cNvPr>
          <p:cNvSpPr>
            <a:spLocks noGrp="1"/>
          </p:cNvSpPr>
          <p:nvPr>
            <p:ph sz="half" idx="1"/>
          </p:nvPr>
        </p:nvSpPr>
        <p:spPr>
          <a:xfrm>
            <a:off x="1066800" y="2432482"/>
            <a:ext cx="5449410" cy="3419678"/>
          </a:xfrm>
        </p:spPr>
        <p:txBody>
          <a:bodyPr>
            <a:noAutofit/>
          </a:bodyPr>
          <a:lstStyle/>
          <a:p>
            <a:pPr>
              <a:lnSpc>
                <a:spcPct val="100000"/>
              </a:lnSpc>
            </a:pPr>
            <a:r>
              <a:rPr lang="en-US" sz="2000" dirty="0">
                <a:solidFill>
                  <a:srgbClr val="00B050"/>
                </a:solidFill>
                <a:latin typeface="Book Antiqua" panose="02040602050305030304" pitchFamily="18" charset="0"/>
              </a:rPr>
              <a:t>Treat others with respect and courtesy</a:t>
            </a:r>
          </a:p>
          <a:p>
            <a:pPr>
              <a:lnSpc>
                <a:spcPct val="100000"/>
              </a:lnSpc>
            </a:pPr>
            <a:r>
              <a:rPr lang="en-US" sz="2000" dirty="0">
                <a:solidFill>
                  <a:srgbClr val="00B050"/>
                </a:solidFill>
                <a:latin typeface="Book Antiqua" panose="02040602050305030304" pitchFamily="18" charset="0"/>
              </a:rPr>
              <a:t>Hands off- be sure your behavior does not result in touching another individual</a:t>
            </a:r>
          </a:p>
          <a:p>
            <a:pPr>
              <a:lnSpc>
                <a:spcPct val="100000"/>
              </a:lnSpc>
            </a:pPr>
            <a:r>
              <a:rPr lang="en-US" sz="2000" dirty="0">
                <a:solidFill>
                  <a:srgbClr val="00B050"/>
                </a:solidFill>
                <a:latin typeface="Book Antiqua" panose="02040602050305030304" pitchFamily="18" charset="0"/>
              </a:rPr>
              <a:t>Be prepared for learning- have all your required materials in your learning space</a:t>
            </a:r>
          </a:p>
          <a:p>
            <a:pPr>
              <a:lnSpc>
                <a:spcPct val="100000"/>
              </a:lnSpc>
            </a:pPr>
            <a:r>
              <a:rPr lang="en-US" sz="2000" dirty="0">
                <a:solidFill>
                  <a:srgbClr val="00B050"/>
                </a:solidFill>
                <a:latin typeface="Book Antiqua" panose="02040602050305030304" pitchFamily="18" charset="0"/>
              </a:rPr>
              <a:t>Respect the home learning environment</a:t>
            </a:r>
          </a:p>
          <a:p>
            <a:pPr>
              <a:lnSpc>
                <a:spcPct val="100000"/>
              </a:lnSpc>
            </a:pPr>
            <a:r>
              <a:rPr lang="en-US" sz="2000" dirty="0">
                <a:solidFill>
                  <a:srgbClr val="00B050"/>
                </a:solidFill>
                <a:latin typeface="Book Antiqua" panose="02040602050305030304" pitchFamily="18" charset="0"/>
              </a:rPr>
              <a:t>Off task behavior can result in a consequence</a:t>
            </a:r>
          </a:p>
        </p:txBody>
      </p:sp>
      <p:pic>
        <p:nvPicPr>
          <p:cNvPr id="2050" name="Picture 2" descr="How SLM's Values Show Up for Me as a Grant Writer - Silver Lining Mentoring">
            <a:extLst>
              <a:ext uri="{FF2B5EF4-FFF2-40B4-BE49-F238E27FC236}">
                <a16:creationId xmlns:a16="http://schemas.microsoft.com/office/drawing/2014/main" id="{E38EA3DF-FD58-45EA-ACB9-7A52B54D187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834622" y="3004147"/>
            <a:ext cx="4663440" cy="1946986"/>
          </a:xfrm>
          <a:prstGeom prst="rect">
            <a:avLst/>
          </a:prstGeom>
          <a:solidFill>
            <a:srgbClr val="FFFFFF"/>
          </a:solidFill>
        </p:spPr>
      </p:pic>
    </p:spTree>
    <p:extLst>
      <p:ext uri="{BB962C8B-B14F-4D97-AF65-F5344CB8AC3E}">
        <p14:creationId xmlns:p14="http://schemas.microsoft.com/office/powerpoint/2010/main" val="9711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45A0B-1971-46AA-AD47-89A90CDC3F74}"/>
              </a:ext>
            </a:extLst>
          </p:cNvPr>
          <p:cNvSpPr>
            <a:spLocks noGrp="1"/>
          </p:cNvSpPr>
          <p:nvPr>
            <p:ph type="title"/>
          </p:nvPr>
        </p:nvSpPr>
        <p:spPr/>
        <p:txBody>
          <a:bodyPr/>
          <a:lstStyle/>
          <a:p>
            <a:pPr algn="ctr"/>
            <a:r>
              <a:rPr lang="en-US" dirty="0">
                <a:solidFill>
                  <a:srgbClr val="00B050"/>
                </a:solidFill>
                <a:latin typeface="Book Antiqua" panose="02040602050305030304" pitchFamily="18" charset="0"/>
              </a:rPr>
              <a:t>What Behaviors Should be Displayed?</a:t>
            </a:r>
            <a:br>
              <a:rPr lang="en-US" dirty="0">
                <a:solidFill>
                  <a:srgbClr val="00B050"/>
                </a:solidFill>
                <a:latin typeface="Book Antiqua" panose="02040602050305030304" pitchFamily="18" charset="0"/>
              </a:rPr>
            </a:br>
            <a:r>
              <a:rPr lang="en-US" sz="2800" i="1" dirty="0">
                <a:solidFill>
                  <a:srgbClr val="00B050"/>
                </a:solidFill>
                <a:latin typeface="Book Antiqua" panose="02040602050305030304" pitchFamily="18" charset="0"/>
              </a:rPr>
              <a:t>(A lot of Modeling &amp; Re-Teaching) </a:t>
            </a:r>
          </a:p>
        </p:txBody>
      </p:sp>
      <p:sp>
        <p:nvSpPr>
          <p:cNvPr id="3" name="Content Placeholder 2">
            <a:extLst>
              <a:ext uri="{FF2B5EF4-FFF2-40B4-BE49-F238E27FC236}">
                <a16:creationId xmlns:a16="http://schemas.microsoft.com/office/drawing/2014/main" id="{2429218A-92FF-4248-8BA1-E693FD0EA8F8}"/>
              </a:ext>
            </a:extLst>
          </p:cNvPr>
          <p:cNvSpPr>
            <a:spLocks noGrp="1"/>
          </p:cNvSpPr>
          <p:nvPr>
            <p:ph idx="1"/>
          </p:nvPr>
        </p:nvSpPr>
        <p:spPr>
          <a:xfrm>
            <a:off x="1066800" y="2317072"/>
            <a:ext cx="10058400" cy="3635672"/>
          </a:xfrm>
        </p:spPr>
        <p:txBody>
          <a:bodyPr>
            <a:normAutofit/>
          </a:bodyPr>
          <a:lstStyle/>
          <a:p>
            <a:r>
              <a:rPr lang="en-US" sz="2400" dirty="0">
                <a:solidFill>
                  <a:srgbClr val="00B050"/>
                </a:solidFill>
                <a:latin typeface="Book Antiqua" panose="02040602050305030304" pitchFamily="18" charset="0"/>
              </a:rPr>
              <a:t>Consideration of others learning space</a:t>
            </a:r>
          </a:p>
          <a:p>
            <a:r>
              <a:rPr lang="en-US" sz="2400" dirty="0">
                <a:solidFill>
                  <a:srgbClr val="00B050"/>
                </a:solidFill>
                <a:latin typeface="Book Antiqua" panose="02040602050305030304" pitchFamily="18" charset="0"/>
              </a:rPr>
              <a:t>Consideration of computer device usage (sharing of computers with siblings etc.) </a:t>
            </a:r>
          </a:p>
          <a:p>
            <a:r>
              <a:rPr lang="en-US" sz="2400" dirty="0">
                <a:solidFill>
                  <a:srgbClr val="00B050"/>
                </a:solidFill>
                <a:latin typeface="Book Antiqua" panose="02040602050305030304" pitchFamily="18" charset="0"/>
              </a:rPr>
              <a:t>Use of indoor voice (no yelling or screaming) </a:t>
            </a:r>
          </a:p>
          <a:p>
            <a:r>
              <a:rPr lang="en-US" sz="2400" dirty="0">
                <a:solidFill>
                  <a:srgbClr val="00B050"/>
                </a:solidFill>
                <a:latin typeface="Book Antiqua" panose="02040602050305030304" pitchFamily="18" charset="0"/>
              </a:rPr>
              <a:t>Hands off behavior</a:t>
            </a:r>
          </a:p>
          <a:p>
            <a:r>
              <a:rPr lang="en-US" sz="2400" dirty="0">
                <a:solidFill>
                  <a:srgbClr val="00B050"/>
                </a:solidFill>
                <a:latin typeface="Book Antiqua" panose="02040602050305030304" pitchFamily="18" charset="0"/>
              </a:rPr>
              <a:t>Listen to parent when speaking no interruptions</a:t>
            </a:r>
          </a:p>
          <a:p>
            <a:r>
              <a:rPr lang="en-US" sz="2400" dirty="0">
                <a:solidFill>
                  <a:srgbClr val="00B050"/>
                </a:solidFill>
                <a:latin typeface="Book Antiqua" panose="02040602050305030304" pitchFamily="18" charset="0"/>
              </a:rPr>
              <a:t>Display empathy and kindness</a:t>
            </a:r>
          </a:p>
        </p:txBody>
      </p:sp>
      <p:pic>
        <p:nvPicPr>
          <p:cNvPr id="3074" name="Picture 2" descr="Play Detective: Uncover the Meaning of your Child's Challenging Behaviors  (Part 1) - JCC Chicago">
            <a:extLst>
              <a:ext uri="{FF2B5EF4-FFF2-40B4-BE49-F238E27FC236}">
                <a16:creationId xmlns:a16="http://schemas.microsoft.com/office/drawing/2014/main" id="{5B008E89-66C1-4733-9148-400DECE455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3900" y="3943349"/>
            <a:ext cx="307657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092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33A62-7285-4D34-8CA2-9DE52818F2C9}"/>
              </a:ext>
            </a:extLst>
          </p:cNvPr>
          <p:cNvSpPr>
            <a:spLocks noGrp="1"/>
          </p:cNvSpPr>
          <p:nvPr>
            <p:ph type="title"/>
          </p:nvPr>
        </p:nvSpPr>
        <p:spPr>
          <a:xfrm>
            <a:off x="1066800" y="642594"/>
            <a:ext cx="10058400" cy="1371600"/>
          </a:xfrm>
        </p:spPr>
        <p:txBody>
          <a:bodyPr anchor="ctr">
            <a:normAutofit/>
          </a:bodyPr>
          <a:lstStyle/>
          <a:p>
            <a:pPr algn="ctr"/>
            <a:r>
              <a:rPr lang="en-US" dirty="0">
                <a:solidFill>
                  <a:srgbClr val="00B050"/>
                </a:solidFill>
                <a:latin typeface="Book Antiqua" panose="02040602050305030304" pitchFamily="18" charset="0"/>
              </a:rPr>
              <a:t>Identify How to Shape &amp; Manage Your Child’s Behavior</a:t>
            </a:r>
          </a:p>
        </p:txBody>
      </p:sp>
      <p:pic>
        <p:nvPicPr>
          <p:cNvPr id="4098" name="Picture 2" descr="Linking Behaviors to Core Values | CX Journey™">
            <a:extLst>
              <a:ext uri="{FF2B5EF4-FFF2-40B4-BE49-F238E27FC236}">
                <a16:creationId xmlns:a16="http://schemas.microsoft.com/office/drawing/2014/main" id="{F5623F86-ACFA-4CEF-AA2A-FB9387140B1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66800" y="2524420"/>
            <a:ext cx="4663440" cy="2906439"/>
          </a:xfrm>
          <a:prstGeom prst="rect">
            <a:avLst/>
          </a:prstGeom>
          <a:solidFill>
            <a:srgbClr val="FFFFFF"/>
          </a:solidFill>
        </p:spPr>
      </p:pic>
      <p:sp>
        <p:nvSpPr>
          <p:cNvPr id="3" name="Content Placeholder 2">
            <a:extLst>
              <a:ext uri="{FF2B5EF4-FFF2-40B4-BE49-F238E27FC236}">
                <a16:creationId xmlns:a16="http://schemas.microsoft.com/office/drawing/2014/main" id="{0E41C096-F592-4907-A719-68072925150E}"/>
              </a:ext>
            </a:extLst>
          </p:cNvPr>
          <p:cNvSpPr>
            <a:spLocks noGrp="1"/>
          </p:cNvSpPr>
          <p:nvPr>
            <p:ph sz="half" idx="2"/>
          </p:nvPr>
        </p:nvSpPr>
        <p:spPr>
          <a:xfrm>
            <a:off x="6095999" y="2524420"/>
            <a:ext cx="5324475" cy="3327740"/>
          </a:xfrm>
        </p:spPr>
        <p:txBody>
          <a:bodyPr>
            <a:normAutofit/>
          </a:bodyPr>
          <a:lstStyle/>
          <a:p>
            <a:r>
              <a:rPr lang="en-US" sz="2400" dirty="0">
                <a:solidFill>
                  <a:srgbClr val="00B050"/>
                </a:solidFill>
                <a:latin typeface="Book Antiqua" panose="02040602050305030304" pitchFamily="18" charset="0"/>
              </a:rPr>
              <a:t>Model the behavior you expect</a:t>
            </a:r>
          </a:p>
          <a:p>
            <a:r>
              <a:rPr lang="en-US" sz="2400" dirty="0">
                <a:solidFill>
                  <a:srgbClr val="00B050"/>
                </a:solidFill>
                <a:latin typeface="Book Antiqua" panose="02040602050305030304" pitchFamily="18" charset="0"/>
              </a:rPr>
              <a:t>Point out sharing among adults</a:t>
            </a:r>
          </a:p>
          <a:p>
            <a:r>
              <a:rPr lang="en-US" sz="2400" dirty="0">
                <a:solidFill>
                  <a:srgbClr val="00B050"/>
                </a:solidFill>
                <a:latin typeface="Book Antiqua" panose="02040602050305030304" pitchFamily="18" charset="0"/>
              </a:rPr>
              <a:t>Teach children to say how they feel</a:t>
            </a:r>
          </a:p>
          <a:p>
            <a:r>
              <a:rPr lang="en-US" sz="2400" dirty="0">
                <a:solidFill>
                  <a:srgbClr val="00B050"/>
                </a:solidFill>
                <a:latin typeface="Book Antiqua" panose="02040602050305030304" pitchFamily="18" charset="0"/>
              </a:rPr>
              <a:t>The Attention Meter: Interact with your child, it goes a long way</a:t>
            </a:r>
          </a:p>
        </p:txBody>
      </p:sp>
    </p:spTree>
    <p:extLst>
      <p:ext uri="{BB962C8B-B14F-4D97-AF65-F5344CB8AC3E}">
        <p14:creationId xmlns:p14="http://schemas.microsoft.com/office/powerpoint/2010/main" val="210154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0F4F55-955D-44B9-84CE-46924A09A0AD}"/>
              </a:ext>
            </a:extLst>
          </p:cNvPr>
          <p:cNvSpPr>
            <a:spLocks noGrp="1"/>
          </p:cNvSpPr>
          <p:nvPr>
            <p:ph type="title"/>
          </p:nvPr>
        </p:nvSpPr>
        <p:spPr/>
        <p:txBody>
          <a:bodyPr/>
          <a:lstStyle/>
          <a:p>
            <a:pPr algn="ctr"/>
            <a:r>
              <a:rPr lang="en-US">
                <a:solidFill>
                  <a:srgbClr val="00B050"/>
                </a:solidFill>
                <a:latin typeface="Book Antiqua" panose="02040602050305030304" pitchFamily="18" charset="0"/>
              </a:rPr>
              <a:t>Three Reasons Why Misbehavior Happens</a:t>
            </a:r>
            <a:endParaRPr lang="en-US" dirty="0">
              <a:solidFill>
                <a:srgbClr val="00B050"/>
              </a:solidFill>
              <a:latin typeface="Book Antiqua" panose="02040602050305030304" pitchFamily="18" charset="0"/>
            </a:endParaRPr>
          </a:p>
        </p:txBody>
      </p:sp>
      <p:sp>
        <p:nvSpPr>
          <p:cNvPr id="6" name="Content Placeholder 5">
            <a:extLst>
              <a:ext uri="{FF2B5EF4-FFF2-40B4-BE49-F238E27FC236}">
                <a16:creationId xmlns:a16="http://schemas.microsoft.com/office/drawing/2014/main" id="{6DDA2496-F233-41B8-821C-90790D58F8BD}"/>
              </a:ext>
            </a:extLst>
          </p:cNvPr>
          <p:cNvSpPr>
            <a:spLocks noGrp="1"/>
          </p:cNvSpPr>
          <p:nvPr>
            <p:ph idx="1"/>
          </p:nvPr>
        </p:nvSpPr>
        <p:spPr>
          <a:xfrm>
            <a:off x="1066800" y="2565647"/>
            <a:ext cx="10058400" cy="3387096"/>
          </a:xfrm>
        </p:spPr>
        <p:txBody>
          <a:bodyPr>
            <a:normAutofit/>
          </a:bodyPr>
          <a:lstStyle/>
          <a:p>
            <a:r>
              <a:rPr lang="en-US" sz="2800" dirty="0">
                <a:solidFill>
                  <a:srgbClr val="00B050"/>
                </a:solidFill>
                <a:latin typeface="Book Antiqua" panose="02040602050305030304" pitchFamily="18" charset="0"/>
              </a:rPr>
              <a:t>They don’t understand the expectation</a:t>
            </a:r>
          </a:p>
          <a:p>
            <a:r>
              <a:rPr lang="en-US" sz="2800" dirty="0">
                <a:solidFill>
                  <a:srgbClr val="00B050"/>
                </a:solidFill>
                <a:latin typeface="Book Antiqua" panose="02040602050305030304" pitchFamily="18" charset="0"/>
              </a:rPr>
              <a:t>May not have the skills to meet the expectation</a:t>
            </a:r>
          </a:p>
          <a:p>
            <a:r>
              <a:rPr lang="en-US" sz="2800" dirty="0">
                <a:solidFill>
                  <a:srgbClr val="00B050"/>
                </a:solidFill>
                <a:latin typeface="Book Antiqua" panose="02040602050305030304" pitchFamily="18" charset="0"/>
              </a:rPr>
              <a:t>It gets them what they want</a:t>
            </a:r>
          </a:p>
        </p:txBody>
      </p:sp>
      <p:pic>
        <p:nvPicPr>
          <p:cNvPr id="4098" name="Picture 2" descr="When is Anxiety Normal in Children? When Should You Get Help? | The Everett  Clinic">
            <a:extLst>
              <a:ext uri="{FF2B5EF4-FFF2-40B4-BE49-F238E27FC236}">
                <a16:creationId xmlns:a16="http://schemas.microsoft.com/office/drawing/2014/main" id="{EE124CA5-7FF0-48A6-99DB-402B16FADF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7724" y="4244687"/>
            <a:ext cx="2962275" cy="1970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0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077C918-E30D-4339-9851-41BBEE130EB8}"/>
              </a:ext>
            </a:extLst>
          </p:cNvPr>
          <p:cNvSpPr>
            <a:spLocks noGrp="1"/>
          </p:cNvSpPr>
          <p:nvPr>
            <p:ph type="title"/>
          </p:nvPr>
        </p:nvSpPr>
        <p:spPr/>
        <p:txBody>
          <a:bodyPr/>
          <a:lstStyle/>
          <a:p>
            <a:pPr algn="ctr"/>
            <a:r>
              <a:rPr lang="en-US" dirty="0">
                <a:solidFill>
                  <a:srgbClr val="00B050"/>
                </a:solidFill>
                <a:latin typeface="Book Antiqua" panose="02040602050305030304" pitchFamily="18" charset="0"/>
              </a:rPr>
              <a:t>Key Strategies to Remember</a:t>
            </a:r>
          </a:p>
        </p:txBody>
      </p:sp>
      <p:sp>
        <p:nvSpPr>
          <p:cNvPr id="6" name="Content Placeholder 5">
            <a:extLst>
              <a:ext uri="{FF2B5EF4-FFF2-40B4-BE49-F238E27FC236}">
                <a16:creationId xmlns:a16="http://schemas.microsoft.com/office/drawing/2014/main" id="{23641F01-C594-46B0-8E6A-6CEB2B579D76}"/>
              </a:ext>
            </a:extLst>
          </p:cNvPr>
          <p:cNvSpPr>
            <a:spLocks noGrp="1"/>
          </p:cNvSpPr>
          <p:nvPr>
            <p:ph idx="1"/>
          </p:nvPr>
        </p:nvSpPr>
        <p:spPr>
          <a:xfrm>
            <a:off x="1066800" y="2325950"/>
            <a:ext cx="10058400" cy="3626794"/>
          </a:xfrm>
        </p:spPr>
        <p:txBody>
          <a:bodyPr/>
          <a:lstStyle/>
          <a:p>
            <a:r>
              <a:rPr lang="en-US" sz="2400" dirty="0">
                <a:solidFill>
                  <a:srgbClr val="00B050"/>
                </a:solidFill>
                <a:latin typeface="Book Antiqua" panose="02040602050305030304" pitchFamily="18" charset="0"/>
              </a:rPr>
              <a:t>Be explicit with your expectations</a:t>
            </a:r>
          </a:p>
          <a:p>
            <a:r>
              <a:rPr lang="en-US" sz="2400" dirty="0">
                <a:solidFill>
                  <a:srgbClr val="00B050"/>
                </a:solidFill>
                <a:latin typeface="Book Antiqua" panose="02040602050305030304" pitchFamily="18" charset="0"/>
              </a:rPr>
              <a:t>Always controlled choice</a:t>
            </a:r>
          </a:p>
          <a:p>
            <a:pPr lvl="1"/>
            <a:r>
              <a:rPr lang="en-US" sz="2400" dirty="0">
                <a:solidFill>
                  <a:srgbClr val="00B050"/>
                </a:solidFill>
                <a:latin typeface="Book Antiqua" panose="02040602050305030304" pitchFamily="18" charset="0"/>
              </a:rPr>
              <a:t>Remember everything we do is a choice except breathing and blinking</a:t>
            </a:r>
          </a:p>
          <a:p>
            <a:r>
              <a:rPr lang="en-US" sz="2400" dirty="0">
                <a:solidFill>
                  <a:srgbClr val="00B050"/>
                </a:solidFill>
                <a:latin typeface="Book Antiqua" panose="02040602050305030304" pitchFamily="18" charset="0"/>
              </a:rPr>
              <a:t>Avoid power struggles</a:t>
            </a:r>
          </a:p>
          <a:p>
            <a:pPr lvl="1"/>
            <a:r>
              <a:rPr lang="en-US" sz="2400" dirty="0">
                <a:solidFill>
                  <a:srgbClr val="00B050"/>
                </a:solidFill>
                <a:latin typeface="Book Antiqua" panose="02040602050305030304" pitchFamily="18" charset="0"/>
              </a:rPr>
              <a:t>Give your child time to make their choice</a:t>
            </a:r>
          </a:p>
          <a:p>
            <a:endParaRPr lang="en-US" dirty="0"/>
          </a:p>
        </p:txBody>
      </p:sp>
      <p:pic>
        <p:nvPicPr>
          <p:cNvPr id="2050" name="Picture 2" descr="Key strategic initiatives are transforming P&amp;C personal lines |  PropertyCasualty360">
            <a:extLst>
              <a:ext uri="{FF2B5EF4-FFF2-40B4-BE49-F238E27FC236}">
                <a16:creationId xmlns:a16="http://schemas.microsoft.com/office/drawing/2014/main" id="{D06E2CBB-6518-4767-9EDF-7063D66F3A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8375" y="428625"/>
            <a:ext cx="1876425" cy="1728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46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608</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Book Antiqua</vt:lpstr>
      <vt:lpstr>Century Gothic</vt:lpstr>
      <vt:lpstr>Century Schoolbook</vt:lpstr>
      <vt:lpstr>Garamond</vt:lpstr>
      <vt:lpstr>Monotype Corsiva</vt:lpstr>
      <vt:lpstr>Times New Roman</vt:lpstr>
      <vt:lpstr>SavonVTI</vt:lpstr>
      <vt:lpstr>Assistance Please!  My Child is Off Task:   Promoting Self-Discipline Strategies at Home</vt:lpstr>
      <vt:lpstr>GNETS Mission Statement</vt:lpstr>
      <vt:lpstr>GNETS Vision Statement</vt:lpstr>
      <vt:lpstr> Topics of Discussion  </vt:lpstr>
      <vt:lpstr>Behavior Expectations (Based on Core Values) </vt:lpstr>
      <vt:lpstr>What Behaviors Should be Displayed? (A lot of Modeling &amp; Re-Teaching) </vt:lpstr>
      <vt:lpstr>Identify How to Shape &amp; Manage Your Child’s Behavior</vt:lpstr>
      <vt:lpstr>Three Reasons Why Misbehavior Happens</vt:lpstr>
      <vt:lpstr>Key Strategies to Remember</vt:lpstr>
      <vt:lpstr>Key Strategies to Remember</vt:lpstr>
      <vt:lpstr>Praise Good Behavior &amp; Celebrate Their Success</vt:lpstr>
      <vt:lpstr>Building A Home Plan</vt:lpstr>
      <vt:lpstr>Reflection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2020-09-23T13:16:21Z</dcterms:created>
  <dcterms:modified xsi:type="dcterms:W3CDTF">2021-06-01T14:16:44Z</dcterms:modified>
</cp:coreProperties>
</file>